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96" r:id="rId5"/>
    <p:sldId id="2540" r:id="rId6"/>
    <p:sldId id="2597" r:id="rId7"/>
    <p:sldId id="2602" r:id="rId8"/>
    <p:sldId id="2604" r:id="rId9"/>
    <p:sldId id="2605" r:id="rId10"/>
    <p:sldId id="2565" r:id="rId11"/>
    <p:sldId id="2560" r:id="rId12"/>
    <p:sldId id="2617" r:id="rId13"/>
    <p:sldId id="2619" r:id="rId14"/>
    <p:sldId id="25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5DAAB0"/>
    <a:srgbClr val="3B7579"/>
    <a:srgbClr val="AAD3D6"/>
    <a:srgbClr val="418287"/>
    <a:srgbClr val="DFE3E9"/>
    <a:srgbClr val="1F1F26"/>
    <a:srgbClr val="D6DBE2"/>
    <a:srgbClr val="CCD2DA"/>
    <a:srgbClr val="BBC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5238" autoAdjust="0"/>
  </p:normalViewPr>
  <p:slideViewPr>
    <p:cSldViewPr snapToGrid="0" snapToObjects="1" showGuides="1">
      <p:cViewPr>
        <p:scale>
          <a:sx n="69" d="100"/>
          <a:sy n="69" d="100"/>
        </p:scale>
        <p:origin x="400" y="4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398" y="2765880"/>
            <a:ext cx="7252505" cy="891250"/>
          </a:xfrm>
        </p:spPr>
        <p:txBody>
          <a:bodyPr/>
          <a:lstStyle/>
          <a:p>
            <a:r>
              <a:rPr lang="en-US" sz="5400" dirty="0"/>
              <a:t>Proposed ESL Pathways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65398" y="4507345"/>
            <a:ext cx="7252504" cy="526473"/>
          </a:xfrm>
        </p:spPr>
        <p:txBody>
          <a:bodyPr>
            <a:noAutofit/>
          </a:bodyPr>
          <a:lstStyle/>
          <a:p>
            <a:r>
              <a:rPr lang="en-US" sz="3200" dirty="0"/>
              <a:t>Curriculum Committee Meeting February 4, 2026</a:t>
            </a:r>
          </a:p>
        </p:txBody>
      </p:sp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32A381-E17C-448B-9D5B-6C3F20ADBB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6 Certificates  (levels)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B6234-7320-401D-833F-87735D8796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4 Certificates (skills)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03357-2D75-4F9B-91A2-C6A3EF15AD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932899"/>
          </a:xfrm>
        </p:spPr>
        <p:txBody>
          <a:bodyPr>
            <a:noAutofit/>
          </a:bodyPr>
          <a:lstStyle/>
          <a:p>
            <a:r>
              <a:rPr lang="en-US" sz="2400" dirty="0"/>
              <a:t>Combine one Reading &amp; Writing course</a:t>
            </a:r>
          </a:p>
          <a:p>
            <a:r>
              <a:rPr lang="en-US" sz="2400" dirty="0"/>
              <a:t>One elective</a:t>
            </a:r>
          </a:p>
          <a:p>
            <a:pPr lvl="1"/>
            <a:r>
              <a:rPr lang="en-US" sz="2400" dirty="0"/>
              <a:t>Listening &amp; Speaking</a:t>
            </a:r>
          </a:p>
          <a:p>
            <a:pPr lvl="1"/>
            <a:r>
              <a:rPr lang="en-US" sz="2400" dirty="0"/>
              <a:t>Grammar</a:t>
            </a:r>
          </a:p>
          <a:p>
            <a:pPr lvl="1"/>
            <a:r>
              <a:rPr lang="en-US" sz="2400" dirty="0"/>
              <a:t>Digital Literacy (computer skills)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DD840-EE71-4868-9815-F7B7E55AEE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Listening &amp; Speaking</a:t>
            </a:r>
          </a:p>
          <a:p>
            <a:r>
              <a:rPr lang="en-US" sz="2400" dirty="0"/>
              <a:t>Grammar</a:t>
            </a:r>
          </a:p>
          <a:p>
            <a:r>
              <a:rPr lang="en-US" sz="2400" dirty="0"/>
              <a:t>Digital Literacy  (computer skills)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E42D7A-50DB-476C-BBC1-1936FD833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CDCP ESL Certificates</a:t>
            </a:r>
          </a:p>
        </p:txBody>
      </p:sp>
    </p:spTree>
    <p:extLst>
      <p:ext uri="{BB962C8B-B14F-4D97-AF65-F5344CB8AC3E}">
        <p14:creationId xmlns:p14="http://schemas.microsoft.com/office/powerpoint/2010/main" val="296455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title="Decorative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2000" cy="6858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F8A26-1621-4E73-86DB-631C377CD1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41592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6" y="3727361"/>
            <a:ext cx="2657979" cy="1025525"/>
          </a:xfrm>
        </p:spPr>
        <p:txBody>
          <a:bodyPr/>
          <a:lstStyle/>
          <a:p>
            <a:r>
              <a:rPr lang="en-US" dirty="0"/>
              <a:t>Why?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391FA66-BCDC-4C12-B812-A0DEE1453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8073" y="879710"/>
            <a:ext cx="5281446" cy="755650"/>
          </a:xfrm>
        </p:spPr>
        <p:txBody>
          <a:bodyPr>
            <a:noAutofit/>
          </a:bodyPr>
          <a:lstStyle/>
          <a:p>
            <a:r>
              <a:rPr lang="en-US" sz="4000" dirty="0"/>
              <a:t>Response to AB 1705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DE35233-6DEE-4B97-AFFB-06DE78443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3164" y="1956155"/>
            <a:ext cx="4496355" cy="755650"/>
          </a:xfrm>
        </p:spPr>
        <p:txBody>
          <a:bodyPr>
            <a:normAutofit/>
          </a:bodyPr>
          <a:lstStyle/>
          <a:p>
            <a:r>
              <a:rPr lang="en-US" sz="2800" dirty="0"/>
              <a:t>Shortens ESL Pathway 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7271B6-523F-4DCD-A006-84BF4C0C7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3164" y="3032600"/>
            <a:ext cx="4496355" cy="755650"/>
          </a:xfrm>
        </p:spPr>
        <p:txBody>
          <a:bodyPr>
            <a:noAutofit/>
          </a:bodyPr>
          <a:lstStyle/>
          <a:p>
            <a:r>
              <a:rPr lang="en-US" sz="2800" dirty="0"/>
              <a:t>Integrates Reading &amp; Writing Courses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23411C8-1DB7-46A1-A6DC-41EACD30E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53165" y="4109045"/>
            <a:ext cx="4496354" cy="755650"/>
          </a:xfrm>
        </p:spPr>
        <p:txBody>
          <a:bodyPr>
            <a:normAutofit/>
          </a:bodyPr>
          <a:lstStyle/>
          <a:p>
            <a:r>
              <a:rPr lang="en-US" sz="2800" dirty="0"/>
              <a:t>Reduces 10 units / 14 hours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E33EFA1-7772-4608-9C0E-CF9194A47D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293" b="1293"/>
          <a:stretch>
            <a:fillRect/>
          </a:stretch>
        </p:blipFill>
        <p:spPr/>
      </p:pic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63545784-5807-4E81-8790-B02D554EA5C1}"/>
              </a:ext>
            </a:extLst>
          </p:cNvPr>
          <p:cNvSpPr txBox="1">
            <a:spLocks/>
          </p:cNvSpPr>
          <p:nvPr/>
        </p:nvSpPr>
        <p:spPr>
          <a:xfrm>
            <a:off x="3953165" y="5263067"/>
            <a:ext cx="4496354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Creates Flexible Pathways</a:t>
            </a:r>
          </a:p>
        </p:txBody>
      </p:sp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B60113D-5ACA-4D3E-937F-1128F3D7C0D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7363" r="17363"/>
          <a:stretch>
            <a:fillRect/>
          </a:stretch>
        </p:blipFill>
        <p:spPr/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1200DBD-8BD0-46B5-8196-3BD083CB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00" y="192385"/>
            <a:ext cx="3995373" cy="1025525"/>
          </a:xfrm>
        </p:spPr>
        <p:txBody>
          <a:bodyPr/>
          <a:lstStyle/>
          <a:p>
            <a:r>
              <a:rPr lang="en-US" dirty="0"/>
              <a:t>CORE courses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31CEBD-BB10-47EB-AD24-AF365A59618D}"/>
              </a:ext>
            </a:extLst>
          </p:cNvPr>
          <p:cNvSpPr txBox="1"/>
          <p:nvPr/>
        </p:nvSpPr>
        <p:spPr>
          <a:xfrm>
            <a:off x="5209309" y="635731"/>
            <a:ext cx="676101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Provide pathway to English C1000 within 3 years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Fill GAP in current ESL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Shorten time to complete core courses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Implement Best Practices in our field</a:t>
            </a:r>
          </a:p>
          <a:p>
            <a:r>
              <a:rPr lang="en-US" sz="2800" dirty="0"/>
              <a:t>    (integrate reading &amp; writing)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Provide opportunity to earn UC transferable course (Humanities)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5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0BEC77-F724-402D-A771-9B872C10E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31" y="1334469"/>
            <a:ext cx="3427090" cy="52187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55EA5B-D007-43B1-95BA-FD0788491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244" y="1294906"/>
            <a:ext cx="3451069" cy="52978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56BF84-B688-434E-9D27-1F39ADC4E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866" y="1588656"/>
            <a:ext cx="3332546" cy="4551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301A40-7DF0-4DA4-BC80-5798B4B4F446}"/>
              </a:ext>
            </a:extLst>
          </p:cNvPr>
          <p:cNvSpPr txBox="1"/>
          <p:nvPr/>
        </p:nvSpPr>
        <p:spPr>
          <a:xfrm>
            <a:off x="1025236" y="304799"/>
            <a:ext cx="1004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Advanced Level ESL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CE4E6-87F4-4CC6-BF5F-1F567F51CE28}"/>
              </a:ext>
            </a:extLst>
          </p:cNvPr>
          <p:cNvSpPr txBox="1"/>
          <p:nvPr/>
        </p:nvSpPr>
        <p:spPr>
          <a:xfrm>
            <a:off x="8252742" y="889696"/>
            <a:ext cx="266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59E516-2894-44F1-A8DF-19564B88222B}"/>
              </a:ext>
            </a:extLst>
          </p:cNvPr>
          <p:cNvSpPr txBox="1"/>
          <p:nvPr/>
        </p:nvSpPr>
        <p:spPr>
          <a:xfrm>
            <a:off x="1078740" y="907574"/>
            <a:ext cx="266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</p:txBody>
      </p:sp>
    </p:spTree>
    <p:extLst>
      <p:ext uri="{BB962C8B-B14F-4D97-AF65-F5344CB8AC3E}">
        <p14:creationId xmlns:p14="http://schemas.microsoft.com/office/powerpoint/2010/main" val="37701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301A40-7DF0-4DA4-BC80-5798B4B4F446}"/>
              </a:ext>
            </a:extLst>
          </p:cNvPr>
          <p:cNvSpPr txBox="1"/>
          <p:nvPr/>
        </p:nvSpPr>
        <p:spPr>
          <a:xfrm>
            <a:off x="1025236" y="314035"/>
            <a:ext cx="1004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Intermediate Level ESL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8D8072-ABED-4ACF-818B-871C28B0B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8" y="1450109"/>
            <a:ext cx="4011721" cy="4211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20AAFF-9CFD-4641-895F-A09C07396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571" y="1500806"/>
            <a:ext cx="3820921" cy="40591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9B5C11-C0DC-4599-A386-BC359EDFF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448" y="1902689"/>
            <a:ext cx="3620655" cy="33528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5EA44E-EE6B-4020-AB70-3B6FA1F769AC}"/>
              </a:ext>
            </a:extLst>
          </p:cNvPr>
          <p:cNvSpPr txBox="1"/>
          <p:nvPr/>
        </p:nvSpPr>
        <p:spPr>
          <a:xfrm>
            <a:off x="1108364" y="1089891"/>
            <a:ext cx="266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CAC609-0D8C-4864-AE63-988850AC4A09}"/>
              </a:ext>
            </a:extLst>
          </p:cNvPr>
          <p:cNvSpPr txBox="1"/>
          <p:nvPr/>
        </p:nvSpPr>
        <p:spPr>
          <a:xfrm>
            <a:off x="8618995" y="1089891"/>
            <a:ext cx="266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</a:p>
        </p:txBody>
      </p:sp>
    </p:spTree>
    <p:extLst>
      <p:ext uri="{BB962C8B-B14F-4D97-AF65-F5344CB8AC3E}">
        <p14:creationId xmlns:p14="http://schemas.microsoft.com/office/powerpoint/2010/main" val="20103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301A40-7DF0-4DA4-BC80-5798B4B4F446}"/>
              </a:ext>
            </a:extLst>
          </p:cNvPr>
          <p:cNvSpPr txBox="1"/>
          <p:nvPr/>
        </p:nvSpPr>
        <p:spPr>
          <a:xfrm>
            <a:off x="1025236" y="314035"/>
            <a:ext cx="1004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Beginning Level ESL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5EA44E-EE6B-4020-AB70-3B6FA1F769AC}"/>
              </a:ext>
            </a:extLst>
          </p:cNvPr>
          <p:cNvSpPr txBox="1"/>
          <p:nvPr/>
        </p:nvSpPr>
        <p:spPr>
          <a:xfrm>
            <a:off x="1108364" y="1089891"/>
            <a:ext cx="266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CAC609-0D8C-4864-AE63-988850AC4A09}"/>
              </a:ext>
            </a:extLst>
          </p:cNvPr>
          <p:cNvSpPr txBox="1"/>
          <p:nvPr/>
        </p:nvSpPr>
        <p:spPr>
          <a:xfrm>
            <a:off x="8268013" y="1126837"/>
            <a:ext cx="266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E8EE5E-74D1-4BFA-A9A1-5A5E3D7EE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87" y="1816717"/>
            <a:ext cx="4379064" cy="4297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FF3862-4332-49E8-8350-17AB10500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799" y="1816717"/>
            <a:ext cx="3172270" cy="1838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D71941-BA66-47A3-9D6A-17B0B1687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747" y="2254730"/>
            <a:ext cx="2769055" cy="11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9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Diverse Multilingual Student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Various Language Acquisition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053" y="1387593"/>
            <a:ext cx="6435524" cy="1325563"/>
          </a:xfrm>
        </p:spPr>
        <p:txBody>
          <a:bodyPr/>
          <a:lstStyle/>
          <a:p>
            <a:r>
              <a:rPr lang="en-US" dirty="0"/>
              <a:t>Additional Language Skills Needed for Success</a:t>
            </a:r>
          </a:p>
        </p:txBody>
      </p:sp>
      <p:pic>
        <p:nvPicPr>
          <p:cNvPr id="7" name="Picture Placeholder 6" title="Decorative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9" name="Picture Placeholder 8" title="Decorative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91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0240E2-270B-47F4-97C1-065A42CC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637" y="193965"/>
            <a:ext cx="4267200" cy="194121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Career Development &amp; College Preparation (CDCP)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ESL Certificates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A574E0-4F1C-4569-ABD3-9707A8CD18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2399" y="3168585"/>
            <a:ext cx="4267200" cy="382749"/>
          </a:xfrm>
        </p:spPr>
        <p:txBody>
          <a:bodyPr>
            <a:noAutofit/>
          </a:bodyPr>
          <a:lstStyle/>
          <a:p>
            <a:r>
              <a:rPr lang="en-US" sz="2000" dirty="0"/>
              <a:t>Flexible for Multilingual Speakers: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52924E-B022-4FF4-B161-31F5531EC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2473" y="3689415"/>
            <a:ext cx="4045527" cy="3187057"/>
          </a:xfrm>
        </p:spPr>
        <p:txBody>
          <a:bodyPr>
            <a:normAutofit/>
          </a:bodyPr>
          <a:lstStyle/>
          <a:p>
            <a:r>
              <a:rPr lang="en-US" sz="2000" dirty="0"/>
              <a:t>Allow students to meet various language needs</a:t>
            </a:r>
          </a:p>
          <a:p>
            <a:r>
              <a:rPr lang="en-US" sz="2000" dirty="0"/>
              <a:t>Group certificates by levels &amp; skills</a:t>
            </a:r>
          </a:p>
          <a:p>
            <a:r>
              <a:rPr lang="en-US" sz="2000" dirty="0"/>
              <a:t>Reduce number of courses needed for each certificate</a:t>
            </a:r>
          </a:p>
          <a:p>
            <a:r>
              <a:rPr lang="en-US" sz="2000" dirty="0"/>
              <a:t>Provide courses needed for success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9" name="Picture Placeholder 18" title="Decorative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726874" cy="6853712"/>
          </a:xfrm>
        </p:spPr>
      </p:pic>
      <p:pic>
        <p:nvPicPr>
          <p:cNvPr id="18" name="Picture Placeholder 15" title="Decorative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594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3BE3B25-3CDD-4828-93FC-A842D53928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469" b="9469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3CEBC-D912-4684-9FED-935192C7AD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210 hours / semester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420 hours /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 residency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Affordable Pathway:</a:t>
            </a:r>
          </a:p>
          <a:p>
            <a:pPr marL="971550" lvl="1" indent="-285750"/>
            <a:r>
              <a:rPr lang="en-US" sz="3200" dirty="0">
                <a:solidFill>
                  <a:schemeClr val="bg1"/>
                </a:solidFill>
              </a:rPr>
              <a:t>CTE Certificate</a:t>
            </a:r>
          </a:p>
          <a:p>
            <a:pPr marL="971550" lvl="1" indent="-285750"/>
            <a:r>
              <a:rPr lang="en-US" sz="3200" dirty="0">
                <a:solidFill>
                  <a:schemeClr val="bg1"/>
                </a:solidFill>
              </a:rPr>
              <a:t>AA/AS degree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86D66D-A5F4-4FD6-BBA7-C1EE5672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 540</a:t>
            </a:r>
          </a:p>
        </p:txBody>
      </p:sp>
    </p:spTree>
    <p:extLst>
      <p:ext uri="{BB962C8B-B14F-4D97-AF65-F5344CB8AC3E}">
        <p14:creationId xmlns:p14="http://schemas.microsoft.com/office/powerpoint/2010/main" val="1314314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 Template_Classic _Bold_Sophisticated_02_MS - v5" id="{0D41E119-70BC-460A-871B-170510AB4D35}" vid="{64C62F1B-F437-4409-9C0D-EDEE8FFAF9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EC72756FFDB949A84F147770FAC8F4" ma:contentTypeVersion="16" ma:contentTypeDescription="Create a new document." ma:contentTypeScope="" ma:versionID="c14ed07145abb1951a25c222ecc01218">
  <xsd:schema xmlns:xsd="http://www.w3.org/2001/XMLSchema" xmlns:xs="http://www.w3.org/2001/XMLSchema" xmlns:p="http://schemas.microsoft.com/office/2006/metadata/properties" xmlns:ns2="5819c703-e1e4-4477-b044-b96d8cdcfdc3" xmlns:ns3="088E07A1-97CA-4B84-B35A-F2DD13ADCA2F" xmlns:ns4="a7ed61d1-bcec-4436-adf1-d49af23ae45c" xmlns:ns5="088e07a1-97ca-4b84-b35a-f2dd13adca2f" xmlns:ns6="78f31a23-c5ca-4660-a45b-ce709fb48214" targetNamespace="http://schemas.microsoft.com/office/2006/metadata/properties" ma:root="true" ma:fieldsID="3783b46bebb20962701eeac830e7328e" ns2:_="" ns3:_="" ns4:_="" ns5:_="" ns6:_="">
    <xsd:import namespace="5819c703-e1e4-4477-b044-b96d8cdcfdc3"/>
    <xsd:import namespace="088E07A1-97CA-4B84-B35A-F2DD13ADCA2F"/>
    <xsd:import namespace="a7ed61d1-bcec-4436-adf1-d49af23ae45c"/>
    <xsd:import namespace="088e07a1-97ca-4b84-b35a-f2dd13adca2f"/>
    <xsd:import namespace="78f31a23-c5ca-4660-a45b-ce709fb4821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Meeting" minOccurs="0"/>
                <xsd:element ref="ns4:CC_x0020_Policies_x0020__x0026__x0020_Procedures" minOccurs="0"/>
                <xsd:element ref="ns5:ac35cca2b23547b8b10e3e3ca6792e0a" minOccurs="0"/>
                <xsd:element ref="ns5:c82e7061ab9b48588bddc8929e5d27dd" minOccurs="0"/>
                <xsd:element ref="ns6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9c703-e1e4-4477-b044-b96d8cdcfdc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7df8c752-c4b8-4cac-b6ae-43002d2e1d16}" ma:internalName="TaxCatchAll" ma:showField="CatchAllData" ma:web="5819c703-e1e4-4477-b044-b96d8cdcfd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7df8c752-c4b8-4cac-b6ae-43002d2e1d16}" ma:internalName="TaxCatchAllLabel" ma:readOnly="true" ma:showField="CatchAllDataLabel" ma:web="5819c703-e1e4-4477-b044-b96d8cdcfd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E07A1-97CA-4B84-B35A-F2DD13ADCA2F" elementFormDefault="qualified">
    <xsd:import namespace="http://schemas.microsoft.com/office/2006/documentManagement/types"/>
    <xsd:import namespace="http://schemas.microsoft.com/office/infopath/2007/PartnerControls"/>
    <xsd:element name="Meeting" ma:index="10" nillable="true" ma:displayName="Meeting" ma:format="DateOnly" ma:internalName="Meeting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ed61d1-bcec-4436-adf1-d49af23ae45c" elementFormDefault="qualified">
    <xsd:import namespace="http://schemas.microsoft.com/office/2006/documentManagement/types"/>
    <xsd:import namespace="http://schemas.microsoft.com/office/infopath/2007/PartnerControls"/>
    <xsd:element name="CC_x0020_Policies_x0020__x0026__x0020_Procedures" ma:index="13" nillable="true" ma:displayName="CC Policies &amp; Procedures" ma:internalName="CC_x0020_Policies_x0020__x0026__x0020_Procedur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e07a1-97ca-4b84-b35a-f2dd13adca2f" elementFormDefault="qualified">
    <xsd:import namespace="http://schemas.microsoft.com/office/2006/documentManagement/types"/>
    <xsd:import namespace="http://schemas.microsoft.com/office/infopath/2007/PartnerControls"/>
    <xsd:element name="ac35cca2b23547b8b10e3e3ca6792e0a" ma:index="15" nillable="true" ma:taxonomy="true" ma:internalName="ac35cca2b23547b8b10e3e3ca6792e0a" ma:taxonomyFieldName="Document_x0020_Purpose" ma:displayName="Document Purpose" ma:default="" ma:fieldId="{ac35cca2-b235-47b8-b10e-3e3ca6792e0a}" ma:sspId="cbf6fafc-01b0-4807-b999-9ea966d99999" ma:termSetId="ddfed7e0-0ee2-4879-bad9-5971588760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82e7061ab9b48588bddc8929e5d27dd" ma:index="17" nillable="true" ma:taxonomy="true" ma:internalName="c82e7061ab9b48588bddc8929e5d27dd" ma:taxonomyFieldName="Evidence_x0020_Standard" ma:displayName="Evidence Standard" ma:default="" ma:fieldId="{c82e7061-ab9b-4858-8bdd-c8929e5d27dd}" ma:sspId="cbf6fafc-01b0-4807-b999-9ea966d99999" ma:termSetId="c2f56ab4-fa9c-4c0a-8d4d-612dda98884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31a23-c5ca-4660-a45b-ce709fb482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C_x0020_Policies_x0020__x0026__x0020_Procedures xmlns="a7ed61d1-bcec-4436-adf1-d49af23ae45c" xsi:nil="true"/>
    <Meeting xmlns="088E07A1-97CA-4B84-B35A-F2DD13ADCA2F">2026-02-04T08:00:00+00:00</Meeting>
    <TaxCatchAll xmlns="5819c703-e1e4-4477-b044-b96d8cdcfdc3"/>
    <ac35cca2b23547b8b10e3e3ca6792e0a xmlns="088e07a1-97ca-4b84-b35a-f2dd13adca2f">
      <Terms xmlns="http://schemas.microsoft.com/office/infopath/2007/PartnerControls"/>
    </ac35cca2b23547b8b10e3e3ca6792e0a>
    <c82e7061ab9b48588bddc8929e5d27dd xmlns="088e07a1-97ca-4b84-b35a-f2dd13adca2f">
      <Terms xmlns="http://schemas.microsoft.com/office/infopath/2007/PartnerControls"/>
    </c82e7061ab9b48588bddc8929e5d27dd>
  </documentManagement>
</p:properties>
</file>

<file path=customXml/itemProps1.xml><?xml version="1.0" encoding="utf-8"?>
<ds:datastoreItem xmlns:ds="http://schemas.openxmlformats.org/officeDocument/2006/customXml" ds:itemID="{CEC874C5-E4A4-4420-B439-D1E8404D3CE1}"/>
</file>

<file path=customXml/itemProps2.xml><?xml version="1.0" encoding="utf-8"?>
<ds:datastoreItem xmlns:ds="http://schemas.openxmlformats.org/officeDocument/2006/customXml" ds:itemID="{5E8B52BE-6787-403E-A094-B18CEB0166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FE9C68-0C22-4EEC-B457-063807029368}">
  <ds:schemaRefs>
    <ds:schemaRef ds:uri="http://purl.org/dc/elements/1.1/"/>
    <ds:schemaRef ds:uri="http://purl.org/dc/dcmitype/"/>
    <ds:schemaRef ds:uri="6db51cd7-a2c7-45c5-b7a6-d1b7dd138819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4ad519f3-e198-4a83-bedb-de2b9be36ed0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bold sophisticated presentation</Template>
  <TotalTime>0</TotalTime>
  <Words>219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Constantia</vt:lpstr>
      <vt:lpstr>Corbel</vt:lpstr>
      <vt:lpstr>Gill Sans</vt:lpstr>
      <vt:lpstr>Helvetica Light</vt:lpstr>
      <vt:lpstr>Helvetica Neue Medium</vt:lpstr>
      <vt:lpstr>Raleway</vt:lpstr>
      <vt:lpstr>Office Theme</vt:lpstr>
      <vt:lpstr>Proposed ESL Pathways </vt:lpstr>
      <vt:lpstr>Why? </vt:lpstr>
      <vt:lpstr>CORE courses </vt:lpstr>
      <vt:lpstr>PowerPoint Presentation</vt:lpstr>
      <vt:lpstr>PowerPoint Presentation</vt:lpstr>
      <vt:lpstr>PowerPoint Presentation</vt:lpstr>
      <vt:lpstr>Additional Language Skills Needed for Success</vt:lpstr>
      <vt:lpstr>Career Development &amp; College Preparation (CDCP)   ESL Certificates</vt:lpstr>
      <vt:lpstr>AB 540</vt:lpstr>
      <vt:lpstr>New CDCP ESL Certificates</vt:lpstr>
      <vt:lpstr>28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2026-02-02T03:57:35Z</dcterms:created>
  <dcterms:modified xsi:type="dcterms:W3CDTF">2026-02-03T21:05:22Z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0x010100BCEC72756FFDB949A84F147770FAC8F4</vt:lpwstr>
  </property>
  <property fmtid="{D5CDD505-2E9C-101B-9397-08002B2CF9AE}" pid="3" name="Document Purpose">
    <vt:lpwstr/>
  </property>
  <property fmtid="{D5CDD505-2E9C-101B-9397-08002B2CF9AE}" pid="4" name="Evidence Standard">
    <vt:lpwstr/>
  </property>
</Properties>
</file>